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1"/>
  </p:notesMasterIdLst>
  <p:sldIdLst>
    <p:sldId id="292" r:id="rId2"/>
    <p:sldId id="293" r:id="rId3"/>
    <p:sldId id="294" r:id="rId4"/>
    <p:sldId id="295" r:id="rId5"/>
    <p:sldId id="296" r:id="rId6"/>
    <p:sldId id="297" r:id="rId7"/>
    <p:sldId id="298" r:id="rId8"/>
    <p:sldId id="299" r:id="rId9"/>
    <p:sldId id="306" r:id="rId10"/>
  </p:sldIdLst>
  <p:sldSz cx="12192000" cy="6858000"/>
  <p:notesSz cx="6865938" cy="99980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136CA267-E03D-4D57-9ACE-3406C1DEF8EA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559447B2-05E4-4855-8078-BC6EA997A4D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628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438400" y="6173787"/>
            <a:ext cx="2743200" cy="365125"/>
          </a:xfrm>
          <a:prstGeom prst="rect">
            <a:avLst/>
          </a:prstGeom>
        </p:spPr>
        <p:txBody>
          <a:bodyPr/>
          <a:lstStyle/>
          <a:p>
            <a:fld id="{3C633E48-893B-4034-92C7-45AA6D7D0C73}" type="datetimeFigureOut">
              <a:rPr lang="nb-NO" smtClean="0"/>
              <a:t>23.11.2016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C503-BB26-4478-9F7A-4F2FA71B05D9}" type="slidenum">
              <a:rPr lang="nb-NO" smtClean="0"/>
              <a:t>‹#›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Norske Hytteprodusenters Forening – En bransje felles mål… 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09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279373" y="6176963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nb-NO" dirty="0"/>
              <a:t>Norske Hytteprodusenters Forening – En bransje felles mål… 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14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emf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C503-BB26-4478-9F7A-4F2FA71B05D9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/>
          <p:cNvCxnSpPr/>
          <p:nvPr userDrawn="1"/>
        </p:nvCxnSpPr>
        <p:spPr>
          <a:xfrm flipV="1">
            <a:off x="2275726" y="6019060"/>
            <a:ext cx="9078074" cy="17756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33023" y="5642412"/>
            <a:ext cx="1645467" cy="69011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33023" y="6356350"/>
            <a:ext cx="5005351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9533" y="199919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b-NO" dirty="0"/>
              <a:t>	</a:t>
            </a:r>
            <a:r>
              <a:rPr lang="nb-NO" sz="8000" b="1" dirty="0"/>
              <a:t>AUTORISASJON</a:t>
            </a:r>
            <a:br>
              <a:rPr lang="nb-NO" sz="8000" b="1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- </a:t>
            </a:r>
            <a:r>
              <a:rPr lang="nb-NO" dirty="0">
                <a:latin typeface="Segoe Script" panose="030B0504020000000003" pitchFamily="66" charset="0"/>
              </a:rPr>
              <a:t>Hva kreves av </a:t>
            </a:r>
            <a:br>
              <a:rPr lang="nb-NO" dirty="0">
                <a:latin typeface="Segoe Script" panose="030B0504020000000003" pitchFamily="66" charset="0"/>
              </a:rPr>
            </a:br>
            <a:r>
              <a:rPr lang="nb-NO" dirty="0">
                <a:latin typeface="Segoe Script" panose="030B0504020000000003" pitchFamily="66" charset="0"/>
              </a:rPr>
              <a:t>NMCF forhandleren?</a:t>
            </a:r>
          </a:p>
        </p:txBody>
      </p:sp>
    </p:spTree>
    <p:extLst>
      <p:ext uri="{BB962C8B-B14F-4D97-AF65-F5344CB8AC3E}">
        <p14:creationId xmlns:p14="http://schemas.microsoft.com/office/powerpoint/2010/main" val="400957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36058"/>
            <a:ext cx="10515600" cy="871009"/>
          </a:xfrm>
        </p:spPr>
        <p:txBody>
          <a:bodyPr>
            <a:normAutofit fontScale="90000"/>
          </a:bodyPr>
          <a:lstStyle/>
          <a:p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431800"/>
            <a:ext cx="10515600" cy="5287963"/>
          </a:xfrm>
        </p:spPr>
        <p:txBody>
          <a:bodyPr/>
          <a:lstStyle/>
          <a:p>
            <a:pPr marL="0" lvl="0" indent="0">
              <a:buNone/>
            </a:pPr>
            <a:r>
              <a:rPr lang="nb-NO" sz="4000" b="1" dirty="0"/>
              <a:t>    Veiledning av uerfarne kunder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  <a:p>
            <a:pPr lvl="1"/>
            <a:r>
              <a:rPr lang="nb-NO" sz="2800" dirty="0"/>
              <a:t>Faghandler må ha kundebehandlere nok i den stressede vårsesongen - da de uerfarne MC-kundene ofte blir stående litt tafatte og sjenerte for seg selv - til de går sin vei</a:t>
            </a:r>
          </a:p>
          <a:p>
            <a:pPr lvl="1"/>
            <a:r>
              <a:rPr lang="nb-NO" sz="2800" dirty="0"/>
              <a:t>Hjelpe til med å finne skjæringspunktet mellom drøm, lommebok, fysisk form og kjøreferdigheter, og dermed hindre bomkjøp og nedturer</a:t>
            </a:r>
          </a:p>
          <a:p>
            <a:pPr lvl="1"/>
            <a:r>
              <a:rPr lang="nb-NO" sz="2800" dirty="0"/>
              <a:t>Tenke langsiktig ved førstegangssalg: Er alle parter happy kommer kunden etter all sannsynlighet tilbake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584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6667" y="3524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nb-NO" sz="4000" b="1" dirty="0"/>
              <a:t>    Innbytte</a:t>
            </a:r>
          </a:p>
          <a:p>
            <a:pPr marL="0" lvl="0" indent="0">
              <a:buNone/>
            </a:pPr>
            <a:endParaRPr lang="nb-NO" dirty="0"/>
          </a:p>
          <a:p>
            <a:pPr lvl="1"/>
            <a:r>
              <a:rPr lang="nb-NO" sz="2800" dirty="0"/>
              <a:t>Utarbeide forutsigbare, anstendige men realistiske innbyttepriser som gjelder i hele NMCF-nettverket</a:t>
            </a:r>
          </a:p>
          <a:p>
            <a:pPr lvl="1"/>
            <a:r>
              <a:rPr lang="nb-NO" sz="2800" dirty="0"/>
              <a:t>Alltid ta innbytte – styres av pris</a:t>
            </a:r>
          </a:p>
          <a:p>
            <a:pPr lvl="1"/>
            <a:r>
              <a:rPr lang="nb-NO" sz="2800" dirty="0"/>
              <a:t>Uoppfordret forklare hvorfor innbytteprisen er som den er…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404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78934" y="767291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nb-NO" sz="4000" b="1" dirty="0"/>
              <a:t>    Miljømerking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  <a:p>
            <a:pPr lvl="1"/>
            <a:r>
              <a:rPr lang="nb-NO" sz="2800" dirty="0"/>
              <a:t>Gi kunden mulighet til å velge en klimavennlig motorsykkel ved å oppgi EURO 4 utslippstall på salgsplakaten (CO2 + NOx)</a:t>
            </a:r>
          </a:p>
          <a:p>
            <a:pPr lvl="1"/>
            <a:r>
              <a:rPr lang="nb-NO" sz="2800" dirty="0"/>
              <a:t>Annen relevant merking i forhold til miljø – forbruk</a:t>
            </a:r>
          </a:p>
          <a:p>
            <a:pPr marL="457200" lvl="1" indent="0">
              <a:buNone/>
            </a:pPr>
            <a:endParaRPr lang="nb-NO" sz="28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026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87400" y="78422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nb-NO" sz="4000" b="1" dirty="0"/>
              <a:t>    Sikkerhetsbudskapet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  <a:p>
            <a:pPr lvl="1"/>
            <a:r>
              <a:rPr lang="nb-NO" sz="2800" dirty="0"/>
              <a:t>Markedsføre sikkerhetsinnretninger på kjøretøyet: </a:t>
            </a:r>
            <a:br>
              <a:rPr lang="nb-NO" sz="2800" dirty="0"/>
            </a:br>
            <a:r>
              <a:rPr lang="nb-NO" sz="2800" dirty="0"/>
              <a:t>«</a:t>
            </a:r>
            <a:r>
              <a:rPr lang="nb-NO" sz="2800" dirty="0" err="1"/>
              <a:t>nedleggs</a:t>
            </a:r>
            <a:r>
              <a:rPr lang="nb-NO" sz="2800" dirty="0"/>
              <a:t>-ABS»…</a:t>
            </a:r>
          </a:p>
          <a:p>
            <a:pPr lvl="1"/>
            <a:r>
              <a:rPr lang="nb-NO" sz="2800" dirty="0"/>
              <a:t>Markedsføre personlig sikkerhetsutstyr:</a:t>
            </a:r>
            <a:br>
              <a:rPr lang="nb-NO" sz="2800" dirty="0"/>
            </a:br>
            <a:r>
              <a:rPr lang="nb-NO" sz="2800" dirty="0"/>
              <a:t>Ryggskinne, airbagjakke og kvalitetskjøreutstyr med synlighetsfarger… </a:t>
            </a:r>
          </a:p>
          <a:p>
            <a:pPr lvl="1"/>
            <a:r>
              <a:rPr lang="nb-NO" sz="2800" dirty="0"/>
              <a:t>OBS! Det vil virke mot sin hensikt om </a:t>
            </a:r>
            <a:r>
              <a:rPr lang="nb-NO" sz="2800" dirty="0" err="1"/>
              <a:t>faghandlerne</a:t>
            </a:r>
            <a:r>
              <a:rPr lang="nb-NO" sz="2800" dirty="0"/>
              <a:t> blir oppfattet som et talerør for «sikkerhetsnaziene»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77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55191" y="363414"/>
            <a:ext cx="11349240" cy="618978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sz="4300" b="1" dirty="0"/>
              <a:t>    Verksted</a:t>
            </a:r>
            <a:endParaRPr lang="nb-NO" dirty="0"/>
          </a:p>
          <a:p>
            <a:pPr lvl="1"/>
            <a:r>
              <a:rPr lang="nb-NO" sz="2000" dirty="0"/>
              <a:t>Kvaliteten på verkstedarbeidet er det tydeligste signalet fra en faghandler.</a:t>
            </a:r>
          </a:p>
          <a:p>
            <a:pPr lvl="1"/>
            <a:r>
              <a:rPr lang="nb-NO" sz="2000" dirty="0"/>
              <a:t>Fastpris på verkstedjobb, dersom det ikke er mulig, avtale ulike steg der kunden får ærlig informasjon og som gjør det mulig å foreta valg.</a:t>
            </a:r>
          </a:p>
          <a:p>
            <a:pPr lvl="1"/>
            <a:r>
              <a:rPr lang="nb-NO" sz="2000" dirty="0"/>
              <a:t>Timeprisen er høy og derfor må kvaliteten på arbeidet være ubestridelig.</a:t>
            </a:r>
          </a:p>
          <a:p>
            <a:pPr lvl="1"/>
            <a:r>
              <a:rPr lang="en-GB" sz="2000" dirty="0" err="1"/>
              <a:t>Tilstrebe</a:t>
            </a:r>
            <a:r>
              <a:rPr lang="en-GB" sz="2000" dirty="0"/>
              <a:t> «no cure - no pay» </a:t>
            </a:r>
            <a:endParaRPr lang="nb-NO" sz="2000" dirty="0"/>
          </a:p>
          <a:p>
            <a:pPr lvl="1"/>
            <a:r>
              <a:rPr lang="nb-NO" sz="2000" dirty="0"/>
              <a:t>Er det kundens problem at det er mye å gjøre på verkstedet?</a:t>
            </a:r>
            <a:br>
              <a:rPr lang="nb-NO" sz="2000" dirty="0"/>
            </a:br>
            <a:r>
              <a:rPr lang="nb-NO" sz="2000" dirty="0"/>
              <a:t>Man bør være høflig og behjelpelig med å finne alternativer (NMCF verksteder)</a:t>
            </a:r>
          </a:p>
          <a:p>
            <a:pPr lvl="1"/>
            <a:r>
              <a:rPr lang="nb-NO" sz="2000" dirty="0"/>
              <a:t>NMCF og NMCU må samarbeide om å prøve å få verkstedarbeidet jevnere fordelt over hele året. Service og vedlikehold i forbindelse med vinterlagring.</a:t>
            </a:r>
          </a:p>
          <a:p>
            <a:pPr lvl="1"/>
            <a:r>
              <a:rPr lang="nb-NO" sz="2000" dirty="0"/>
              <a:t>NMCF bør ha en strategi for hvordan man løser de verkstedfaglige utfordringen som vil komme med Euro5 (man løser ikke OBD II problemer med prøvelampe)</a:t>
            </a:r>
          </a:p>
          <a:p>
            <a:pPr lvl="1"/>
            <a:r>
              <a:rPr lang="nb-NO" sz="2000" dirty="0"/>
              <a:t>Hva gjør man om verkstedet ikke klarer å løse problemet…?</a:t>
            </a:r>
          </a:p>
          <a:p>
            <a:pPr lvl="1"/>
            <a:r>
              <a:rPr lang="nb-NO" sz="2000" dirty="0"/>
              <a:t>Det kan være smart om </a:t>
            </a:r>
            <a:r>
              <a:rPr lang="nb-NO" sz="2000" dirty="0" err="1"/>
              <a:t>faghandlerne</a:t>
            </a:r>
            <a:r>
              <a:rPr lang="nb-NO" sz="2000" dirty="0"/>
              <a:t> kunne tilby rimelig transport til verkstedet ved havarier innenfor en radius på f.eks. 15 mil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8295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36600" y="343959"/>
            <a:ext cx="10515600" cy="530330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nb-NO" sz="4700" b="1" dirty="0"/>
              <a:t>    Garantisaker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  <a:p>
            <a:pPr lvl="1"/>
            <a:r>
              <a:rPr lang="nb-NO" dirty="0"/>
              <a:t>NMCU og NMCF ønsker å utvikle en «protokoll» ved garantisaker - ikke minst er det avgjørende at begge sider av bordet bruker et høflig språk.</a:t>
            </a:r>
          </a:p>
          <a:p>
            <a:pPr lvl="1"/>
            <a:r>
              <a:rPr lang="nb-NO" dirty="0"/>
              <a:t>Det påhviler NMCU og MC-pressen et ansvar for å opplyse og «oppdra» motorsyklistene i hvilke rettigheter de har og hvilken måte det er best å hevde disse rettighetene på.</a:t>
            </a:r>
          </a:p>
          <a:p>
            <a:pPr lvl="1"/>
            <a:r>
              <a:rPr lang="nb-NO" dirty="0"/>
              <a:t>Faghandler må kjenne forbrukerlovgivningen og dersom klagen er innenfor denne er det bra for alle at faghandleren er imøtekommende fra første øyeblikk.</a:t>
            </a:r>
          </a:p>
          <a:p>
            <a:pPr lvl="1"/>
            <a:r>
              <a:rPr lang="nb-NO" dirty="0"/>
              <a:t>Dersom klagen er langt utenfor det juridiske og rimelige må kunden veiledes om dette på en hyggelig og god måte.</a:t>
            </a:r>
          </a:p>
          <a:p>
            <a:pPr lvl="1"/>
            <a:r>
              <a:rPr lang="nb-NO" dirty="0"/>
              <a:t>Det ville være lurt om </a:t>
            </a:r>
            <a:r>
              <a:rPr lang="nb-NO" dirty="0" err="1"/>
              <a:t>faghandlerne</a:t>
            </a:r>
            <a:r>
              <a:rPr lang="nb-NO" dirty="0"/>
              <a:t> kunne tilby rimelig «breakdown-transport» ved mulige garantisaker (innenfor en rimelig avstand til verkstedet.</a:t>
            </a:r>
          </a:p>
          <a:p>
            <a:pPr lvl="1"/>
            <a:r>
              <a:rPr lang="nb-NO" dirty="0"/>
              <a:t>«</a:t>
            </a:r>
            <a:r>
              <a:rPr lang="nb-NO" dirty="0" err="1"/>
              <a:t>Recalls</a:t>
            </a:r>
            <a:r>
              <a:rPr lang="nb-NO" dirty="0"/>
              <a:t>» må umiddelbart meldes til kunden via SMS eller e-post.</a:t>
            </a:r>
          </a:p>
          <a:p>
            <a:pPr lvl="1"/>
            <a:r>
              <a:rPr lang="nb-NO" dirty="0"/>
              <a:t>Ta imot garantikunde selv om sykkel ikke er kjøpt i din butikk - det kan være en veldig god grunn til at kunden oppsøker en annen merkeforhandler enn der sykkelen ble kjøpt.</a:t>
            </a:r>
          </a:p>
          <a:p>
            <a:pPr lvl="1"/>
            <a:r>
              <a:rPr lang="nb-NO" dirty="0"/>
              <a:t>Det er viktig å huske at kunden ikke har kjøpt sykkelen av verkstedet, og at garantisaker derfor må håndteres av de samme som solgte sykkelen.</a:t>
            </a:r>
          </a:p>
          <a:p>
            <a:pPr lvl="1"/>
            <a:r>
              <a:rPr lang="nb-NO" dirty="0"/>
              <a:t>Gi tilbud om anstendig innbytte dersom det går så langt at «forholdet er over».</a:t>
            </a:r>
          </a:p>
          <a:p>
            <a:pPr lvl="1"/>
            <a:r>
              <a:rPr lang="nb-NO" dirty="0"/>
              <a:t>Kan NMCU sekretariatet benytte NMCF sekretariatet som «sparringspartner» i forbrukersaker?</a:t>
            </a:r>
          </a:p>
          <a:p>
            <a:pPr marL="0" indent="0">
              <a:buNone/>
            </a:pPr>
            <a:endParaRPr lang="nb-NO" sz="32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95915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420158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nb-NO" sz="4400" b="1" dirty="0"/>
              <a:t>   MC-pendlerne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  <a:p>
            <a:pPr lvl="1"/>
            <a:r>
              <a:rPr lang="nb-NO" dirty="0"/>
              <a:t>NMCU tror det vil bli mange flere MC-pendlere når EL-bilene blir kastet ut av kollektivfeltet og mister gratis parkering / </a:t>
            </a:r>
            <a:r>
              <a:rPr lang="nb-NO" dirty="0" err="1"/>
              <a:t>lading</a:t>
            </a:r>
            <a:r>
              <a:rPr lang="nb-NO" dirty="0"/>
              <a:t> i byene</a:t>
            </a:r>
          </a:p>
          <a:p>
            <a:pPr lvl="1"/>
            <a:r>
              <a:rPr lang="nb-NO" dirty="0"/>
              <a:t>NMCU er foreløpig dårlig forberedt på å få MC-pendlerne inn i den organiserte motorsyklismen.</a:t>
            </a:r>
          </a:p>
          <a:p>
            <a:pPr lvl="1"/>
            <a:r>
              <a:rPr lang="nb-NO" dirty="0"/>
              <a:t>Er </a:t>
            </a:r>
            <a:r>
              <a:rPr lang="nb-NO" dirty="0" err="1" smtClean="0"/>
              <a:t>faghandlerne</a:t>
            </a:r>
            <a:r>
              <a:rPr lang="nb-NO" dirty="0" smtClean="0"/>
              <a:t> </a:t>
            </a:r>
            <a:r>
              <a:rPr lang="nb-NO" dirty="0"/>
              <a:t>i de store byene forberedt?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035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62000" y="420158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nb-NO" sz="4400" b="1" dirty="0"/>
              <a:t>   Medlemmet forplikter seg til å…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  <a:p>
            <a:pPr lvl="1"/>
            <a:r>
              <a:rPr lang="nb-NO" dirty="0"/>
              <a:t>Følge forenings vedtekter </a:t>
            </a:r>
          </a:p>
          <a:p>
            <a:pPr lvl="1"/>
            <a:r>
              <a:rPr lang="nb-NO" dirty="0"/>
              <a:t>Utale seg lojalt om foreningens arbeid og samarbeidspartnere</a:t>
            </a:r>
          </a:p>
          <a:p>
            <a:pPr lvl="1"/>
            <a:r>
              <a:rPr lang="nb-NO" dirty="0"/>
              <a:t>Bidra med gode innspill til bransjens beste 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3943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3180</TotalTime>
  <Words>123</Words>
  <Application>Microsoft Macintosh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Script</vt:lpstr>
      <vt:lpstr>Office-tema</vt:lpstr>
      <vt:lpstr> AUTORISASJON  - Hva kreves av  NMCF forhandleren?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Hytteprodusentenes  forening (HPF)</dc:title>
  <dc:creator>Olaf Olstad</dc:creator>
  <cp:lastModifiedBy>Johannes Hovda</cp:lastModifiedBy>
  <cp:revision>294</cp:revision>
  <cp:lastPrinted>2016-04-11T19:32:09Z</cp:lastPrinted>
  <dcterms:created xsi:type="dcterms:W3CDTF">2015-08-24T13:10:32Z</dcterms:created>
  <dcterms:modified xsi:type="dcterms:W3CDTF">2016-11-23T21:57:40Z</dcterms:modified>
</cp:coreProperties>
</file>